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7" Type="http://schemas.microsoft.com/office/2020/02/relationships/classificationlabels" Target="docMetadata/LabelInfo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9" r:id="rId6"/>
    <p:sldId id="304" r:id="rId7"/>
    <p:sldId id="305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0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00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0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14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96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32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43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18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22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0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52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82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49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4DCA5-A7A8-4689-8651-5E03C020EB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67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59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00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23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4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83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arxiv.org/abs/1809.0720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720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hyperlink" Target="https://arxiv.org/abs/1809.0720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720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1809.0720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720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720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arxiv.org/abs/1809.07204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arxiv.org/abs/1809.07204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hyperlink" Target="https://arxiv.org/abs/1809.0720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arxiv.org/abs/1809.0720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1809.0720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hyperlink" Target="https://arxiv.org/abs/1809.0720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720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abs/1809.0720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arxiv.org/abs/1809.072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7204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hyperlink" Target="https://arxiv.org/abs/1809.0720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809.07204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https://arxiv.org/abs/1809.07204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1809.0720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arxiv.org/abs/1809.0720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778624" cy="3640345"/>
          </a:xfrm>
        </p:spPr>
        <p:txBody>
          <a:bodyPr>
            <a:normAutofit fontScale="90000"/>
          </a:bodyPr>
          <a:lstStyle/>
          <a:p>
            <a:r>
              <a:rPr lang="en-US" dirty="0"/>
              <a:t>Cosmological Measurements from Angular Power Spectra</a:t>
            </a:r>
            <a:br>
              <a:rPr lang="en-US" dirty="0"/>
            </a:br>
            <a:r>
              <a:rPr lang="en-US" dirty="0"/>
              <a:t>Analysis of BOSS DR12 Tomography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https://arxiv.org/abs/1809.07204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0652" b="13777"/>
          <a:stretch/>
        </p:blipFill>
        <p:spPr>
          <a:xfrm>
            <a:off x="4876159" y="1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11122960" cy="959929"/>
          </a:xfrm>
        </p:spPr>
        <p:txBody>
          <a:bodyPr/>
          <a:lstStyle/>
          <a:p>
            <a:r>
              <a:rPr lang="pt-BR" dirty="0"/>
              <a:t>spectroscopic redshift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5E300C-1BA3-4C0B-BE42-8A602BA7C33D}"/>
                  </a:ext>
                </a:extLst>
              </p:cNvPr>
              <p:cNvSpPr txBox="1"/>
              <p:nvPr/>
            </p:nvSpPr>
            <p:spPr>
              <a:xfrm>
                <a:off x="715382" y="1803899"/>
                <a:ext cx="6725323" cy="1268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Binning with hard cuts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Δz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pt-B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Overlap is considered by a convolution of redshift distribution</a:t>
                </a:r>
              </a:p>
              <a:p>
                <a:pPr marL="742950" lvl="1" indent="-285750">
                  <a:buBlip>
                    <a:blip r:embed="rId4"/>
                  </a:buBlip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nor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ⅆ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5E300C-1BA3-4C0B-BE42-8A602BA7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2" y="1803899"/>
                <a:ext cx="6725323" cy="1268681"/>
              </a:xfrm>
              <a:prstGeom prst="rect">
                <a:avLst/>
              </a:prstGeom>
              <a:blipFill>
                <a:blip r:embed="rId5"/>
                <a:stretch>
                  <a:fillRect l="-543" t="-28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66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0099" y="904730"/>
                <a:ext cx="11122960" cy="1652590"/>
              </a:xfrm>
            </p:spPr>
            <p:txBody>
              <a:bodyPr/>
              <a:lstStyle/>
              <a:p>
                <a:r>
                  <a:rPr lang="en-US" dirty="0"/>
                  <a:t>Adjusted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0099" y="904730"/>
                <a:ext cx="11122960" cy="1652590"/>
              </a:xfrm>
              <a:blipFill>
                <a:blip r:embed="rId3"/>
                <a:stretch>
                  <a:fillRect l="-1918" t="-66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75334-5734-4C24-8B06-CDB0444E0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539" y="581446"/>
            <a:ext cx="5634827" cy="5371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/>
              <p:nvPr/>
            </p:nvSpPr>
            <p:spPr>
              <a:xfrm>
                <a:off x="715383" y="1803899"/>
                <a:ext cx="5487426" cy="2153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Redshift Space Distortion (RSD)</a:t>
                </a:r>
              </a:p>
              <a:p>
                <a:pPr marL="742950" lvl="1" indent="-285750">
                  <a:buBlip>
                    <a:blip r:embed="rId6"/>
                  </a:buBlip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𝑇𝑜𝑡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𝑅𝑆𝐷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Non-linear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pt-BR" dirty="0"/>
                  <a:t>: Halofit</a:t>
                </a:r>
              </a:p>
              <a:p>
                <a:pPr marL="742950" lvl="2" indent="-285750">
                  <a:buBlip>
                    <a:blip r:embed="rId6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𝑁𝐿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𝑁𝐿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Partial Sky: mixing matrix convolution</a:t>
                </a:r>
              </a:p>
              <a:p>
                <a:pPr marL="742950" lvl="3" indent="-285750">
                  <a:buBlip>
                    <a:blip r:embed="rId6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</m:sSub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3" y="1803899"/>
                <a:ext cx="5487426" cy="2153410"/>
              </a:xfrm>
              <a:prstGeom prst="rect">
                <a:avLst/>
              </a:prstGeom>
              <a:blipFill>
                <a:blip r:embed="rId7"/>
                <a:stretch>
                  <a:fillRect l="-666" t="-17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978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11122960" cy="1652590"/>
          </a:xfrm>
        </p:spPr>
        <p:txBody>
          <a:bodyPr/>
          <a:lstStyle/>
          <a:p>
            <a:r>
              <a:rPr lang="pt-BR" dirty="0"/>
              <a:t>Log-normal mocks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E681B-85A7-4B7A-B806-CD4CB6BC0BE1}"/>
              </a:ext>
            </a:extLst>
          </p:cNvPr>
          <p:cNvSpPr txBox="1"/>
          <p:nvPr/>
        </p:nvSpPr>
        <p:spPr>
          <a:xfrm>
            <a:off x="715383" y="1803899"/>
            <a:ext cx="5487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Covariance Matrix needed to constrain cosmological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Estimation through galaxy clustering</a:t>
            </a:r>
          </a:p>
          <a:p>
            <a:pPr marL="742950" lvl="1" indent="-285750">
              <a:buBlip>
                <a:blip r:embed="rId4"/>
              </a:buBlip>
            </a:pPr>
            <a:r>
              <a:rPr lang="pt-BR" dirty="0"/>
              <a:t>Cosmology</a:t>
            </a:r>
          </a:p>
          <a:p>
            <a:pPr marL="742950" lvl="1" indent="-285750">
              <a:buBlip>
                <a:blip r:embed="rId4"/>
              </a:buBlip>
            </a:pPr>
            <a:r>
              <a:rPr lang="pt-BR" dirty="0"/>
              <a:t>Systematic effects</a:t>
            </a:r>
          </a:p>
          <a:p>
            <a:pPr marL="742950" lvl="1" indent="-285750">
              <a:buBlip>
                <a:blip r:embed="rId4"/>
              </a:buBlip>
            </a:pPr>
            <a:r>
              <a:rPr lang="pt-BR" dirty="0"/>
              <a:t>Observational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Mocks generated by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6000 log-normal mocks for each sample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A6151-A8C4-4AF9-A7DD-2FAE0445D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825" y="1268543"/>
            <a:ext cx="5982218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501004" cy="3871143"/>
          </a:xfrm>
        </p:spPr>
        <p:txBody>
          <a:bodyPr/>
          <a:lstStyle/>
          <a:p>
            <a:r>
              <a:rPr lang="en-US" dirty="0"/>
              <a:t>Systematics tests and cosmological analysis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-19" b="14467"/>
          <a:stretch/>
        </p:blipFill>
        <p:spPr>
          <a:xfrm rot="16200000">
            <a:off x="5759825" y="425823"/>
            <a:ext cx="6858001" cy="6006353"/>
          </a:xfr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9D990CC-A0E5-418C-B0E4-493B8CCDB711}"/>
              </a:ext>
            </a:extLst>
          </p:cNvPr>
          <p:cNvSpPr txBox="1">
            <a:spLocks/>
          </p:cNvSpPr>
          <p:nvPr/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4"/>
              </a:rPr>
              <a:t>https://arxiv.org/abs/1809.07204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3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11122960" cy="1652590"/>
          </a:xfrm>
        </p:spPr>
        <p:txBody>
          <a:bodyPr/>
          <a:lstStyle/>
          <a:p>
            <a:r>
              <a:rPr lang="pt-BR" dirty="0"/>
              <a:t>Systematics maps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/>
              <p:nvPr/>
            </p:nvSpPr>
            <p:spPr>
              <a:xfrm>
                <a:off x="715382" y="1803899"/>
                <a:ext cx="7155629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Original files: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=16384→</m:t>
                    </m:r>
                  </m:oMath>
                </a14:m>
                <a:r>
                  <a:rPr lang="pt-BR" dirty="0"/>
                  <a:t> Overdensity maps: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pt-B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Cross-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pt-BR" dirty="0"/>
                  <a:t> between overdensity maps and systematic maps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2" y="1803899"/>
                <a:ext cx="7155629" cy="671209"/>
              </a:xfrm>
              <a:prstGeom prst="rect">
                <a:avLst/>
              </a:prstGeom>
              <a:blipFill>
                <a:blip r:embed="rId4"/>
                <a:stretch>
                  <a:fillRect l="-511" t="-5455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55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11122960" cy="1652590"/>
          </a:xfrm>
        </p:spPr>
        <p:txBody>
          <a:bodyPr/>
          <a:lstStyle/>
          <a:p>
            <a:r>
              <a:rPr lang="pt-BR" dirty="0"/>
              <a:t>Cosmological analysis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/>
              <p:nvPr/>
            </p:nvSpPr>
            <p:spPr>
              <a:xfrm>
                <a:off x="715382" y="1803899"/>
                <a:ext cx="56047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Auto-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pt-BR" dirty="0"/>
                  <a:t> and Cross-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pt-BR" dirty="0"/>
                  <a:t> from adjacent tomographic bins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2" y="1803899"/>
                <a:ext cx="5604735" cy="646331"/>
              </a:xfrm>
              <a:prstGeom prst="rect">
                <a:avLst/>
              </a:prstGeom>
              <a:blipFill>
                <a:blip r:embed="rId4"/>
                <a:stretch>
                  <a:fillRect l="-652"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449B232-C24F-4E34-A1E6-64505BBA7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690" y="1803899"/>
            <a:ext cx="4831499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3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11122960" cy="1652590"/>
          </a:xfrm>
        </p:spPr>
        <p:txBody>
          <a:bodyPr/>
          <a:lstStyle/>
          <a:p>
            <a:r>
              <a:rPr lang="pt-BR" dirty="0"/>
              <a:t>Likelihoods, priors &amp; bayes factor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/>
              <p:nvPr/>
            </p:nvSpPr>
            <p:spPr>
              <a:xfrm>
                <a:off x="715382" y="1803899"/>
                <a:ext cx="5604735" cy="1088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De-bias of the covariance matrix</a:t>
                </a:r>
              </a:p>
              <a:p>
                <a:pPr marL="742950" lvl="1" indent="-285750">
                  <a:buBlip>
                    <a:blip r:embed="rId4"/>
                  </a:buBlip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→ 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pt-B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Bayes factor for data consistency checks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2" y="1803899"/>
                <a:ext cx="5604735" cy="1088247"/>
              </a:xfrm>
              <a:prstGeom prst="rect">
                <a:avLst/>
              </a:prstGeom>
              <a:blipFill>
                <a:blip r:embed="rId5"/>
                <a:stretch>
                  <a:fillRect l="-652" t="-8989" b="-292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B835523-D13A-4CAD-A0DA-862D4BFFF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206" y="1548735"/>
            <a:ext cx="4410174" cy="4404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A4E86-7B3B-49A2-8E32-317D40CED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59" y="3069875"/>
            <a:ext cx="3086367" cy="2773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6B7E36-F7A6-4AEB-9CA8-74F7DD47D4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1721"/>
          <a:stretch/>
        </p:blipFill>
        <p:spPr>
          <a:xfrm>
            <a:off x="3711926" y="3069875"/>
            <a:ext cx="3086367" cy="5070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78C3E2-E0C9-44ED-898C-DB42C6FB1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488"/>
          <a:stretch/>
        </p:blipFill>
        <p:spPr>
          <a:xfrm>
            <a:off x="3711925" y="3456489"/>
            <a:ext cx="3086367" cy="19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73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11122960" cy="1652590"/>
          </a:xfrm>
        </p:spPr>
        <p:txBody>
          <a:bodyPr/>
          <a:lstStyle/>
          <a:p>
            <a:r>
              <a:rPr lang="pt-BR" dirty="0"/>
              <a:t>Likelihoods, priors &amp; bayes factor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/>
              <p:nvPr/>
            </p:nvSpPr>
            <p:spPr>
              <a:xfrm>
                <a:off x="715382" y="1803899"/>
                <a:ext cx="5604735" cy="1088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De-bias of the covariance matrix</a:t>
                </a:r>
              </a:p>
              <a:p>
                <a:pPr marL="742950" lvl="1" indent="-285750">
                  <a:buBlip>
                    <a:blip r:embed="rId4"/>
                  </a:buBlip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→ 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pt-B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Bayes factor for data consistency checks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2" y="1803899"/>
                <a:ext cx="5604735" cy="1088247"/>
              </a:xfrm>
              <a:prstGeom prst="rect">
                <a:avLst/>
              </a:prstGeom>
              <a:blipFill>
                <a:blip r:embed="rId5"/>
                <a:stretch>
                  <a:fillRect l="-652" t="-8989" b="-292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6A4E86-7B3B-49A2-8E32-317D40CED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59" y="3069875"/>
            <a:ext cx="3086367" cy="2773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6B7E36-F7A6-4AEB-9CA8-74F7DD47D4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721"/>
          <a:stretch/>
        </p:blipFill>
        <p:spPr>
          <a:xfrm>
            <a:off x="3711926" y="3069875"/>
            <a:ext cx="3086367" cy="5070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78C3E2-E0C9-44ED-898C-DB42C6FB1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488"/>
          <a:stretch/>
        </p:blipFill>
        <p:spPr>
          <a:xfrm>
            <a:off x="3711925" y="3456489"/>
            <a:ext cx="3086367" cy="199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FE1C4-6C41-443D-A0D7-CF6E3C56A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010" y="1577787"/>
            <a:ext cx="4511265" cy="43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4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0099" y="904730"/>
                <a:ext cx="11122960" cy="1652590"/>
              </a:xfrm>
            </p:spPr>
            <p:txBody>
              <a:bodyPr/>
              <a:lstStyle/>
              <a:p>
                <a:r>
                  <a:rPr lang="pt-BR" dirty="0"/>
                  <a:t>Flat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CDM constraints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0099" y="904730"/>
                <a:ext cx="11122960" cy="1652590"/>
              </a:xfrm>
              <a:blipFill>
                <a:blip r:embed="rId3"/>
                <a:stretch>
                  <a:fillRect l="-1918" t="-66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/>
              <p:nvPr/>
            </p:nvSpPr>
            <p:spPr>
              <a:xfrm>
                <a:off x="715382" y="1803899"/>
                <a:ext cx="5652200" cy="1258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Derived parameters</a:t>
                </a:r>
              </a:p>
              <a:p>
                <a:pPr marL="742950" lvl="1" indent="-285750">
                  <a:buBlip>
                    <a:blip r:embed="rId5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𝑐𝑑𝑚</m:t>
                        </m:r>
                      </m:sub>
                    </m:sSub>
                  </m:oMath>
                </a14:m>
                <a:endParaRPr lang="pt-BR" dirty="0"/>
              </a:p>
              <a:p>
                <a:pPr marL="742950" lvl="1" indent="-285750">
                  <a:buBlip>
                    <a:blip r:embed="rId5"/>
                  </a:buBlip>
                </a:pPr>
                <a:r>
                  <a:rPr lang="pt-BR" dirty="0"/>
                  <a:t>Fluctuation of amplitude at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8 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BR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pt-B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pt-BR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/0.3</m:t>
                        </m:r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2" y="1803899"/>
                <a:ext cx="5652200" cy="1258743"/>
              </a:xfrm>
              <a:prstGeom prst="rect">
                <a:avLst/>
              </a:prstGeom>
              <a:blipFill>
                <a:blip r:embed="rId6"/>
                <a:stretch>
                  <a:fillRect l="-647" t="-2913" b="-24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49E9F8-12F2-4521-8153-E1CD9967A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588" y="3062642"/>
            <a:ext cx="3193788" cy="3057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47486-6175-4D17-B887-8D6B0C4D3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2282" y="1461246"/>
            <a:ext cx="5062872" cy="461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3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15383" y="309317"/>
                <a:ext cx="11122960" cy="1652590"/>
              </a:xfrm>
            </p:spPr>
            <p:txBody>
              <a:bodyPr/>
              <a:lstStyle/>
              <a:p>
                <a:r>
                  <a:rPr lang="pt-BR" dirty="0"/>
                  <a:t>Flat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err="1"/>
                  <a:t>cDM</a:t>
                </a:r>
                <a:r>
                  <a:rPr lang="en-US" dirty="0"/>
                  <a:t> constraints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5383" y="309317"/>
                <a:ext cx="11122960" cy="1652590"/>
              </a:xfrm>
              <a:blipFill>
                <a:blip r:embed="rId3"/>
                <a:stretch>
                  <a:fillRect l="-1918" t="-66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7D739-34C4-4F8D-AE66-4D995C41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3"/>
          <a:stretch/>
        </p:blipFill>
        <p:spPr>
          <a:xfrm>
            <a:off x="3411089" y="1059621"/>
            <a:ext cx="5369821" cy="49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3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</p:spPr>
        <p:txBody>
          <a:bodyPr/>
          <a:lstStyle/>
          <a:p>
            <a:r>
              <a:rPr lang="en-US" dirty="0"/>
              <a:t>BOSS Dr12 data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4692"/>
          <a:stretch/>
        </p:blipFill>
        <p:spPr>
          <a:xfrm>
            <a:off x="6280189" y="0"/>
            <a:ext cx="5911812" cy="6858000"/>
          </a:xfr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675D88-EF40-4E52-B854-CC187F757ADD}"/>
              </a:ext>
            </a:extLst>
          </p:cNvPr>
          <p:cNvSpPr txBox="1">
            <a:spLocks/>
          </p:cNvSpPr>
          <p:nvPr/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4"/>
              </a:rPr>
              <a:t>https://arxiv.org/abs/1809.07204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15383" y="309317"/>
                <a:ext cx="11122960" cy="1652590"/>
              </a:xfrm>
            </p:spPr>
            <p:txBody>
              <a:bodyPr/>
              <a:lstStyle/>
              <a:p>
                <a:r>
                  <a:rPr lang="pt-BR" dirty="0"/>
                  <a:t>Flat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 err="1"/>
                  <a:t>cDM</a:t>
                </a:r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dirty="0"/>
                  <a:t> constraints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5383" y="309317"/>
                <a:ext cx="11122960" cy="1652590"/>
              </a:xfrm>
              <a:blipFill>
                <a:blip r:embed="rId3"/>
                <a:stretch>
                  <a:fillRect l="-1918" t="-66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B6A7F-A080-4465-A7EB-7C05D58F0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241" y="997109"/>
            <a:ext cx="5065518" cy="505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9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11122960" cy="1652590"/>
          </a:xfrm>
        </p:spPr>
        <p:txBody>
          <a:bodyPr/>
          <a:lstStyle/>
          <a:p>
            <a:r>
              <a:rPr lang="pt-BR" dirty="0"/>
              <a:t>Main conclusions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/>
              <p:nvPr/>
            </p:nvSpPr>
            <p:spPr>
              <a:xfrm>
                <a:off x="715382" y="1803899"/>
                <a:ext cx="8572053" cy="1768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pt-BR" dirty="0"/>
                  <a:t>Constraints obtained with small errors (competitive with other big collaborations)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pt-BR" dirty="0"/>
                  <a:t>~4% error when combining BOSS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dirty="0"/>
                  <a:t>, Planck CMB and JLA Supernovae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pt-BR" dirty="0"/>
                  <a:t>Small tension between BOSS and Planck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pt-BR" dirty="0"/>
              </a:p>
              <a:p>
                <a:pPr marL="800100" lvl="1" indent="-342900">
                  <a:buBlip>
                    <a:blip r:embed="rId4"/>
                  </a:buBlip>
                </a:pPr>
                <a:r>
                  <a:rPr lang="pt-BR" dirty="0"/>
                  <a:t>BOSS: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0.715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−0.064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+0.072</m:t>
                        </m:r>
                      </m:sup>
                    </m:sSubSup>
                  </m:oMath>
                </a14:m>
                <a:endParaRPr lang="pt-BR" dirty="0"/>
              </a:p>
              <a:p>
                <a:pPr marL="800100" lvl="1" indent="-342900">
                  <a:buBlip>
                    <a:blip r:embed="rId4"/>
                  </a:buBlip>
                </a:pPr>
                <a:r>
                  <a:rPr lang="pt-BR" dirty="0"/>
                  <a:t>Planck: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0.850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−0.021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+0.023</m:t>
                        </m:r>
                      </m:sup>
                    </m:sSubSup>
                  </m:oMath>
                </a14:m>
                <a:endParaRPr lang="pt-BR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pt-BR" dirty="0"/>
                  <a:t>Good results using tomographic redshift bins for galaxy distribution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E681B-85A7-4B7A-B806-CD4CB6BC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2" y="1803899"/>
                <a:ext cx="8572053" cy="1768689"/>
              </a:xfrm>
              <a:prstGeom prst="rect">
                <a:avLst/>
              </a:prstGeom>
              <a:blipFill>
                <a:blip r:embed="rId5"/>
                <a:stretch>
                  <a:fillRect l="-498" t="-2069" b="-44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484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68A4AA5-1799-4AB4-A6D6-6E2D7791C1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818" r="42269" b="43085"/>
          <a:stretch/>
        </p:blipFill>
        <p:spPr>
          <a:xfrm>
            <a:off x="2388844" y="746051"/>
            <a:ext cx="4093633" cy="307022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6C7C533-8A44-4C93-904C-F4F963D800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57876" b="42671"/>
          <a:stretch/>
        </p:blipFill>
        <p:spPr>
          <a:xfrm>
            <a:off x="6850030" y="746051"/>
            <a:ext cx="3007907" cy="307022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CCF82-DD52-4DF2-A97B-A6A198D3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04ADA57-6DB5-4169-BAFB-DC52361A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https://arxiv.org/abs/1809.07204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5179360" cy="165259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35FCE68-0761-421A-922F-077DEB02E0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3975" y="2483679"/>
                <a:ext cx="6257926" cy="271419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of BOSS 12</a:t>
                </a:r>
                <a:r>
                  <a:rPr lang="en-US" baseline="30000" dirty="0"/>
                  <a:t>th</a:t>
                </a:r>
                <a:r>
                  <a:rPr lang="en-US" dirty="0"/>
                  <a:t> and final release (SDSS-III)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Galaxy samples: tomographic redshift bins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Auto-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and Cross-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of adjacent bins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LOWZ: LRG at low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0.15≤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≤0.45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CMASS: stellar mass-limited sample to select higher redshift objects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0.45≤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≤0.80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galaxies were sampled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35FCE68-0761-421A-922F-077DEB02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3975" y="2483679"/>
                <a:ext cx="6257926" cy="2714197"/>
              </a:xfrm>
              <a:blipFill>
                <a:blip r:embed="rId3"/>
                <a:stretch>
                  <a:fillRect l="-584" t="-1121" b="-8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170FE2-E186-4B41-9C19-A724E44C1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83" y="1839314"/>
            <a:ext cx="4229101" cy="42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8" y="904730"/>
            <a:ext cx="9285195" cy="1652590"/>
          </a:xfrm>
        </p:spPr>
        <p:txBody>
          <a:bodyPr/>
          <a:lstStyle/>
          <a:p>
            <a:r>
              <a:rPr lang="en-US" dirty="0"/>
              <a:t>Masks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C2977-42BE-4261-B949-5F2BFB495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24" y="1969177"/>
            <a:ext cx="10522778" cy="3311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D646FF6D-88A3-48C5-99F0-40883D761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087" y="1799916"/>
                <a:ext cx="5959290" cy="3837222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Python Package: HEALPix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Continuous acceptance mask (values between 0 and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Binary veto mask (values of either 0 or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𝐵𝑂𝑆𝑆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𝑐𝑝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𝑐𝑝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𝑚𝑖𝑠𝑠𝑒𝑑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Combining veto and acceptance masks</a:t>
                </a:r>
              </a:p>
              <a:p>
                <a:pPr marL="971550" lvl="1" indent="-285750">
                  <a:buBlip>
                    <a:blip r:embed="rId5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=16384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  <a:p>
                <a:pPr marL="971550" lvl="1" indent="-285750">
                  <a:buBlip>
                    <a:blip r:embed="rId5"/>
                  </a:buBlip>
                </a:pPr>
                <a:r>
                  <a:rPr lang="en-US" dirty="0"/>
                  <a:t>Binary mask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Continuous mask</a:t>
                </a:r>
              </a:p>
              <a:p>
                <a:pPr marL="971550" lvl="1" indent="-285750">
                  <a:buBlip>
                    <a:blip r:embed="rId5"/>
                  </a:buBlip>
                </a:pPr>
                <a:r>
                  <a:rPr lang="en-US" dirty="0"/>
                  <a:t>Acceptance masks register values higher than 0.7</a:t>
                </a:r>
              </a:p>
              <a:p>
                <a:pPr marL="971550" lvl="1" indent="-285750">
                  <a:buBlip>
                    <a:blip r:embed="rId5"/>
                  </a:buBlip>
                </a:pPr>
                <a:r>
                  <a:rPr lang="en-US" dirty="0"/>
                  <a:t>Bad regions excluded by veto masks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D646FF6D-88A3-48C5-99F0-40883D761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087" y="1799916"/>
                <a:ext cx="5959290" cy="3837222"/>
              </a:xfrm>
              <a:blipFill>
                <a:blip r:embed="rId6"/>
                <a:stretch>
                  <a:fillRect l="-613" t="-7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98EA09B-3942-4E31-BE8A-5051D054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1871979"/>
            <a:ext cx="5252869" cy="36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5179360" cy="1652590"/>
          </a:xfrm>
        </p:spPr>
        <p:txBody>
          <a:bodyPr/>
          <a:lstStyle/>
          <a:p>
            <a:r>
              <a:rPr lang="en-US" dirty="0"/>
              <a:t>Overdensity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35FCE68-0761-421A-922F-077DEB02E0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7564" y="3110582"/>
                <a:ext cx="4164352" cy="1084273"/>
              </a:xfrm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𝑝𝑖𝑥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m:rPr>
                                  <m:nor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𝑝𝑖𝑥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&gt;0.8</m:t>
                              </m:r>
                            </m: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nor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35FCE68-0761-421A-922F-077DEB02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7564" y="3110582"/>
                <a:ext cx="4164352" cy="108427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0F625-6F64-4AF0-AFA6-6453FDAEB5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0099" y="2242013"/>
            <a:ext cx="7424773" cy="2821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80602B65-3AF6-464E-A9CA-9E47EDC269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9942" y="5138629"/>
                <a:ext cx="6364939" cy="10842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LOWZ (left) and CMASS (right) galaxy overdensity maps in Celestial coordinates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80602B65-3AF6-464E-A9CA-9E47EDC26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42" y="5138629"/>
                <a:ext cx="6364939" cy="1084273"/>
              </a:xfrm>
              <a:prstGeom prst="rect">
                <a:avLst/>
              </a:prstGeom>
              <a:blipFill>
                <a:blip r:embed="rId6"/>
                <a:stretch>
                  <a:fillRect l="-287" t="-1124" r="-6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90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33EC6-5B2B-4C15-A743-81CF4C3A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88" y="0"/>
            <a:ext cx="591181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</p:spPr>
        <p:txBody>
          <a:bodyPr/>
          <a:lstStyle/>
          <a:p>
            <a:r>
              <a:rPr lang="en-US" dirty="0"/>
              <a:t>Angular power spectra estimators and measurements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57" r="3525"/>
          <a:stretch/>
        </p:blipFill>
        <p:spPr>
          <a:xfrm>
            <a:off x="6280189" y="988266"/>
            <a:ext cx="5911811" cy="4881468"/>
          </a:xfr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3965F1D-F2F4-4C07-B8E5-94B47E68032D}"/>
              </a:ext>
            </a:extLst>
          </p:cNvPr>
          <p:cNvSpPr txBox="1">
            <a:spLocks/>
          </p:cNvSpPr>
          <p:nvPr/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5"/>
              </a:rPr>
              <a:t>https://arxiv.org/abs/1809.07204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5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0098" y="904730"/>
                <a:ext cx="6257926" cy="1652590"/>
              </a:xfrm>
            </p:spPr>
            <p:txBody>
              <a:bodyPr/>
              <a:lstStyle/>
              <a:p>
                <a:r>
                  <a:rPr lang="en-US" dirty="0"/>
                  <a:t>Pseudo-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estimator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0098" y="904730"/>
                <a:ext cx="6257926" cy="1652590"/>
              </a:xfrm>
              <a:blipFill>
                <a:blip r:embed="rId3"/>
                <a:stretch>
                  <a:fillRect l="-3408" t="-66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35FCE68-0761-421A-922F-077DEB02E0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7037" y="2071901"/>
                <a:ext cx="6257926" cy="271419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Projection of the density field onto the celestial sphere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Observation: signal + noise (not correlated)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2ℓ+1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=−ℓ</m:t>
                                </m:r>
                              </m:sub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: decomposition of spherical harmonics of pixelized overdensity field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=510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35FCE68-0761-421A-922F-077DEB02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7037" y="2071901"/>
                <a:ext cx="6257926" cy="2714197"/>
              </a:xfrm>
              <a:blipFill>
                <a:blip r:embed="rId4"/>
                <a:stretch>
                  <a:fillRect l="-682" t="-1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5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42AAA-5E43-4FFF-8F24-310BB2B72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683" y="0"/>
            <a:ext cx="7125317" cy="6119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9BB2F7-3F46-4A02-BEBA-A240596E5454}"/>
                  </a:ext>
                </a:extLst>
              </p:cNvPr>
              <p:cNvSpPr txBox="1"/>
              <p:nvPr/>
            </p:nvSpPr>
            <p:spPr>
              <a:xfrm>
                <a:off x="1013011" y="2984550"/>
                <a:ext cx="3415553" cy="888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ℓ∈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2ℓ+1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ℓ∈</m:t>
                              </m:r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2ℓ+1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9BB2F7-3F46-4A02-BEBA-A240596E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1" y="2984550"/>
                <a:ext cx="3415553" cy="888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82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501004" cy="3871143"/>
          </a:xfrm>
        </p:spPr>
        <p:txBody>
          <a:bodyPr/>
          <a:lstStyle/>
          <a:p>
            <a:r>
              <a:rPr lang="en-US" dirty="0"/>
              <a:t>MODELLING OF THEORY AND ESTIMATION OF COVARIANCE MATRICES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6524" r="28442"/>
          <a:stretch/>
        </p:blipFill>
        <p:spPr>
          <a:xfrm rot="16200000">
            <a:off x="5811062" y="477060"/>
            <a:ext cx="6858001" cy="5903876"/>
          </a:xfr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A98E948-3489-4D0D-B50D-97FBF15761E5}"/>
              </a:ext>
            </a:extLst>
          </p:cNvPr>
          <p:cNvSpPr txBox="1">
            <a:spLocks/>
          </p:cNvSpPr>
          <p:nvPr/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4"/>
              </a:rPr>
              <a:t>https://arxiv.org/abs/1809.07204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51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0099" y="904730"/>
                <a:ext cx="11122960" cy="1652590"/>
              </a:xfrm>
            </p:spPr>
            <p:txBody>
              <a:bodyPr/>
              <a:lstStyle/>
              <a:p>
                <a:r>
                  <a:rPr lang="en-US" dirty="0"/>
                  <a:t>Theoretical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2C7F04A-6CF6-4CF1-BAEE-2B210EFC6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0099" y="904730"/>
                <a:ext cx="11122960" cy="1652590"/>
              </a:xfrm>
              <a:blipFill>
                <a:blip r:embed="rId3"/>
                <a:stretch>
                  <a:fillRect l="-1918" t="-66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https://arxiv.org/abs/1809.07204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3D600C-8A44-4A6D-9623-EA2BC71B9CEC}"/>
                  </a:ext>
                </a:extLst>
              </p:cNvPr>
              <p:cNvSpPr txBox="1"/>
              <p:nvPr/>
            </p:nvSpPr>
            <p:spPr>
              <a:xfrm>
                <a:off x="621574" y="1805088"/>
                <a:ext cx="10770327" cy="19373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bSup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,ℓ</m:t>
                              </m:r>
                            </m:sub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bSup>
                            <m:sSubSup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,ℓ</m:t>
                              </m:r>
                            </m:sub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3D600C-8A44-4A6D-9623-EA2BC71B9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4" y="1805088"/>
                <a:ext cx="10770327" cy="19373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CEFB99-DD0D-4FF8-AEB0-043FEF797954}"/>
                  </a:ext>
                </a:extLst>
              </p:cNvPr>
              <p:cNvSpPr txBox="1"/>
              <p:nvPr/>
            </p:nvSpPr>
            <p:spPr>
              <a:xfrm>
                <a:off x="850076" y="3497974"/>
                <a:ext cx="10491847" cy="1937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,ℓ</m:t>
                          </m:r>
                        </m:sub>
                      </m:sSub>
                      <m:d>
                        <m:d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pt-BR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nary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CEFB99-DD0D-4FF8-AEB0-043FEF79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76" y="3497974"/>
                <a:ext cx="10491847" cy="1937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50662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{AFE27804-4414-426E-80EF-C5D18D6D5A0D}tf67498733_win32</Template>
  <TotalTime>388</TotalTime>
  <Words>731</Words>
  <Application>Microsoft Office PowerPoint</Application>
  <PresentationFormat>Widescreen</PresentationFormat>
  <Paragraphs>141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Calisto MT</vt:lpstr>
      <vt:lpstr>Cambria Math</vt:lpstr>
      <vt:lpstr>Univers Condensed</vt:lpstr>
      <vt:lpstr>ChronicleVTI</vt:lpstr>
      <vt:lpstr>Cosmological Measurements from Angular Power Spectra Analysis of BOSS DR12 Tomography</vt:lpstr>
      <vt:lpstr>BOSS Dr12 data</vt:lpstr>
      <vt:lpstr>introduction</vt:lpstr>
      <vt:lpstr>Masks</vt:lpstr>
      <vt:lpstr>Overdensity maps</vt:lpstr>
      <vt:lpstr>Angular power spectra estimators and measurements</vt:lpstr>
      <vt:lpstr>Pseudo-C_ℓ estimator</vt:lpstr>
      <vt:lpstr>MODELLING OF THEORY AND ESTIMATION OF COVARIANCE MATRICES</vt:lpstr>
      <vt:lpstr>Theoretical C_ℓ</vt:lpstr>
      <vt:lpstr>spectroscopic redshift</vt:lpstr>
      <vt:lpstr>Adjusted C_ℓ</vt:lpstr>
      <vt:lpstr>Log-normal mocks</vt:lpstr>
      <vt:lpstr>Systematics tests and cosmological analysis</vt:lpstr>
      <vt:lpstr>Systematics maps</vt:lpstr>
      <vt:lpstr>Cosmological analysis</vt:lpstr>
      <vt:lpstr>Likelihoods, priors &amp; bayes factor</vt:lpstr>
      <vt:lpstr>Likelihoods, priors &amp; bayes factor</vt:lpstr>
      <vt:lpstr>Flat ΛCDM constraints</vt:lpstr>
      <vt:lpstr>Flat wcDM constraints</vt:lpstr>
      <vt:lpstr>Flat ΛcDM + ∑m_ν constraints</vt:lpstr>
      <vt:lpstr>Main 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Cosmological Measurements from Angular Power Spectra Analysis of BOSS DR12 Tomography</dc:title>
  <dc:creator>Raphael Rolim</dc:creator>
  <cp:lastModifiedBy>Raphael Rolim</cp:lastModifiedBy>
  <cp:revision>25</cp:revision>
  <dcterms:created xsi:type="dcterms:W3CDTF">2024-02-12T19:49:56Z</dcterms:created>
  <dcterms:modified xsi:type="dcterms:W3CDTF">2024-02-13T19:29:03Z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